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riya doroshkevych" userId="5219b90ddb6a900f" providerId="LiveId" clId="{BC6875D5-2DD4-44EB-9908-15C091DF266F}"/>
    <pc:docChg chg="modSld">
      <pc:chgData name="dariya doroshkevych" userId="5219b90ddb6a900f" providerId="LiveId" clId="{BC6875D5-2DD4-44EB-9908-15C091DF266F}" dt="2021-04-08T11:12:47.925" v="4" actId="20577"/>
      <pc:docMkLst>
        <pc:docMk/>
      </pc:docMkLst>
      <pc:sldChg chg="modSp mod">
        <pc:chgData name="dariya doroshkevych" userId="5219b90ddb6a900f" providerId="LiveId" clId="{BC6875D5-2DD4-44EB-9908-15C091DF266F}" dt="2021-04-08T11:12:47.925" v="4" actId="20577"/>
        <pc:sldMkLst>
          <pc:docMk/>
          <pc:sldMk cId="1841752301" sldId="256"/>
        </pc:sldMkLst>
        <pc:spChg chg="mod">
          <ac:chgData name="dariya doroshkevych" userId="5219b90ddb6a900f" providerId="LiveId" clId="{BC6875D5-2DD4-44EB-9908-15C091DF266F}" dt="2021-04-08T11:12:47.925" v="4" actId="20577"/>
          <ac:spMkLst>
            <pc:docMk/>
            <pc:sldMk cId="1841752301" sldId="256"/>
            <ac:spMk id="3" creationId="{5B9CC258-B8BF-4D51-ADC1-34EDB9CB061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B3526C-9925-4545-869A-4F71D48117F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53723A48-C668-4DD9-975D-CC55401DF4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47B44960-F713-41EC-8CFB-E5B6E752F48F}"/>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5" name="Нижний колонтитул 4">
            <a:extLst>
              <a:ext uri="{FF2B5EF4-FFF2-40B4-BE49-F238E27FC236}">
                <a16:creationId xmlns:a16="http://schemas.microsoft.com/office/drawing/2014/main" id="{FB85B023-C377-4029-A51B-409411D0A823}"/>
              </a:ext>
            </a:extLst>
          </p:cNvPr>
          <p:cNvSpPr>
            <a:spLocks noGrp="1"/>
          </p:cNvSpPr>
          <p:nvPr>
            <p:ph type="ftr" sz="quarter" idx="11"/>
          </p:nvPr>
        </p:nvSpPr>
        <p:spPr/>
        <p:txBody>
          <a:bodyPr/>
          <a:lstStyle/>
          <a:p>
            <a:endParaRPr lang="ru-UA"/>
          </a:p>
        </p:txBody>
      </p:sp>
      <p:sp>
        <p:nvSpPr>
          <p:cNvPr id="6" name="Номер слайда 5">
            <a:extLst>
              <a:ext uri="{FF2B5EF4-FFF2-40B4-BE49-F238E27FC236}">
                <a16:creationId xmlns:a16="http://schemas.microsoft.com/office/drawing/2014/main" id="{7CC40D6B-DD60-46D4-99E8-F7E873BA40DE}"/>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2613779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286AD3-3834-4EC2-B3DA-9497DA825768}"/>
              </a:ext>
            </a:extLst>
          </p:cNvPr>
          <p:cNvSpPr>
            <a:spLocks noGrp="1"/>
          </p:cNvSpPr>
          <p:nvPr>
            <p:ph type="title"/>
          </p:nvPr>
        </p:nvSpPr>
        <p:spPr/>
        <p:txBody>
          <a:bodyPr/>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9DB5CDED-6165-446E-86EC-B18B61C7FAF6}"/>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122994C1-7C05-41FB-81CC-D3286BFEB848}"/>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5" name="Нижний колонтитул 4">
            <a:extLst>
              <a:ext uri="{FF2B5EF4-FFF2-40B4-BE49-F238E27FC236}">
                <a16:creationId xmlns:a16="http://schemas.microsoft.com/office/drawing/2014/main" id="{DEA534FD-97A9-4862-8BB9-EA0E5B493567}"/>
              </a:ext>
            </a:extLst>
          </p:cNvPr>
          <p:cNvSpPr>
            <a:spLocks noGrp="1"/>
          </p:cNvSpPr>
          <p:nvPr>
            <p:ph type="ftr" sz="quarter" idx="11"/>
          </p:nvPr>
        </p:nvSpPr>
        <p:spPr/>
        <p:txBody>
          <a:bodyPr/>
          <a:lstStyle/>
          <a:p>
            <a:endParaRPr lang="ru-UA"/>
          </a:p>
        </p:txBody>
      </p:sp>
      <p:sp>
        <p:nvSpPr>
          <p:cNvPr id="6" name="Номер слайда 5">
            <a:extLst>
              <a:ext uri="{FF2B5EF4-FFF2-40B4-BE49-F238E27FC236}">
                <a16:creationId xmlns:a16="http://schemas.microsoft.com/office/drawing/2014/main" id="{5E5E1B43-4DE5-4650-81C5-413C54A3D2F9}"/>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1800297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CA6A4C7-A72B-4397-85F4-28DA22F2DD95}"/>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EC58333C-E1D8-44AA-B6D0-2291FE68FD6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CFF6AE0B-84D3-40A8-9E46-4A206AD9D46A}"/>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5" name="Нижний колонтитул 4">
            <a:extLst>
              <a:ext uri="{FF2B5EF4-FFF2-40B4-BE49-F238E27FC236}">
                <a16:creationId xmlns:a16="http://schemas.microsoft.com/office/drawing/2014/main" id="{82698C0A-D7E1-456E-9079-8A49D73931B3}"/>
              </a:ext>
            </a:extLst>
          </p:cNvPr>
          <p:cNvSpPr>
            <a:spLocks noGrp="1"/>
          </p:cNvSpPr>
          <p:nvPr>
            <p:ph type="ftr" sz="quarter" idx="11"/>
          </p:nvPr>
        </p:nvSpPr>
        <p:spPr/>
        <p:txBody>
          <a:bodyPr/>
          <a:lstStyle/>
          <a:p>
            <a:endParaRPr lang="ru-UA"/>
          </a:p>
        </p:txBody>
      </p:sp>
      <p:sp>
        <p:nvSpPr>
          <p:cNvPr id="6" name="Номер слайда 5">
            <a:extLst>
              <a:ext uri="{FF2B5EF4-FFF2-40B4-BE49-F238E27FC236}">
                <a16:creationId xmlns:a16="http://schemas.microsoft.com/office/drawing/2014/main" id="{F281B965-F5F5-4878-8E46-4BB15E36B7B9}"/>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2468892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97A534-A80A-48A6-868D-42C951DC1468}"/>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B247A078-A662-4184-AA81-5CBD0CAB5D4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F9671D47-2DF5-4873-BA96-1452A0E098F0}"/>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5" name="Нижний колонтитул 4">
            <a:extLst>
              <a:ext uri="{FF2B5EF4-FFF2-40B4-BE49-F238E27FC236}">
                <a16:creationId xmlns:a16="http://schemas.microsoft.com/office/drawing/2014/main" id="{181C2088-2FD9-46E5-AA49-F52C5BD41A32}"/>
              </a:ext>
            </a:extLst>
          </p:cNvPr>
          <p:cNvSpPr>
            <a:spLocks noGrp="1"/>
          </p:cNvSpPr>
          <p:nvPr>
            <p:ph type="ftr" sz="quarter" idx="11"/>
          </p:nvPr>
        </p:nvSpPr>
        <p:spPr/>
        <p:txBody>
          <a:bodyPr/>
          <a:lstStyle/>
          <a:p>
            <a:endParaRPr lang="ru-UA"/>
          </a:p>
        </p:txBody>
      </p:sp>
      <p:sp>
        <p:nvSpPr>
          <p:cNvPr id="6" name="Номер слайда 5">
            <a:extLst>
              <a:ext uri="{FF2B5EF4-FFF2-40B4-BE49-F238E27FC236}">
                <a16:creationId xmlns:a16="http://schemas.microsoft.com/office/drawing/2014/main" id="{E647CA56-792A-4157-AA54-6BD63B1D0F42}"/>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420365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D88E6F4-9BEE-4B70-87B6-449DEB55E09F}"/>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ru-UA"/>
          </a:p>
        </p:txBody>
      </p:sp>
      <p:sp>
        <p:nvSpPr>
          <p:cNvPr id="3" name="Текст 2">
            <a:extLst>
              <a:ext uri="{FF2B5EF4-FFF2-40B4-BE49-F238E27FC236}">
                <a16:creationId xmlns:a16="http://schemas.microsoft.com/office/drawing/2014/main" id="{F9CD1D6A-CA05-4489-8760-AF17D77794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B0194AA-30BB-4140-A988-97C2C41FC7D6}"/>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5" name="Нижний колонтитул 4">
            <a:extLst>
              <a:ext uri="{FF2B5EF4-FFF2-40B4-BE49-F238E27FC236}">
                <a16:creationId xmlns:a16="http://schemas.microsoft.com/office/drawing/2014/main" id="{96018CC0-8C57-4718-A15C-E0EA6E8EFC77}"/>
              </a:ext>
            </a:extLst>
          </p:cNvPr>
          <p:cNvSpPr>
            <a:spLocks noGrp="1"/>
          </p:cNvSpPr>
          <p:nvPr>
            <p:ph type="ftr" sz="quarter" idx="11"/>
          </p:nvPr>
        </p:nvSpPr>
        <p:spPr/>
        <p:txBody>
          <a:bodyPr/>
          <a:lstStyle/>
          <a:p>
            <a:endParaRPr lang="ru-UA"/>
          </a:p>
        </p:txBody>
      </p:sp>
      <p:sp>
        <p:nvSpPr>
          <p:cNvPr id="6" name="Номер слайда 5">
            <a:extLst>
              <a:ext uri="{FF2B5EF4-FFF2-40B4-BE49-F238E27FC236}">
                <a16:creationId xmlns:a16="http://schemas.microsoft.com/office/drawing/2014/main" id="{A05B1B71-970E-488C-844F-1ECC3ACEC3D1}"/>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279267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3C16D2-A9A5-45D7-AD67-B00C0E29ED67}"/>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DE3B2B9F-F376-40CE-8648-7AEADEF2733A}"/>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a:extLst>
              <a:ext uri="{FF2B5EF4-FFF2-40B4-BE49-F238E27FC236}">
                <a16:creationId xmlns:a16="http://schemas.microsoft.com/office/drawing/2014/main" id="{E1DBE930-B624-4C76-A828-03B93FE27CCC}"/>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4">
            <a:extLst>
              <a:ext uri="{FF2B5EF4-FFF2-40B4-BE49-F238E27FC236}">
                <a16:creationId xmlns:a16="http://schemas.microsoft.com/office/drawing/2014/main" id="{ECBBEB80-7B7E-48D0-BBB2-E49E56E0C5CF}"/>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6" name="Нижний колонтитул 5">
            <a:extLst>
              <a:ext uri="{FF2B5EF4-FFF2-40B4-BE49-F238E27FC236}">
                <a16:creationId xmlns:a16="http://schemas.microsoft.com/office/drawing/2014/main" id="{DED87582-AFC4-48ED-86FA-0975C303CEEF}"/>
              </a:ext>
            </a:extLst>
          </p:cNvPr>
          <p:cNvSpPr>
            <a:spLocks noGrp="1"/>
          </p:cNvSpPr>
          <p:nvPr>
            <p:ph type="ftr" sz="quarter" idx="11"/>
          </p:nvPr>
        </p:nvSpPr>
        <p:spPr/>
        <p:txBody>
          <a:bodyPr/>
          <a:lstStyle/>
          <a:p>
            <a:endParaRPr lang="ru-UA"/>
          </a:p>
        </p:txBody>
      </p:sp>
      <p:sp>
        <p:nvSpPr>
          <p:cNvPr id="7" name="Номер слайда 6">
            <a:extLst>
              <a:ext uri="{FF2B5EF4-FFF2-40B4-BE49-F238E27FC236}">
                <a16:creationId xmlns:a16="http://schemas.microsoft.com/office/drawing/2014/main" id="{66383FBA-A7F6-4DB0-8D10-A6831A11F5AF}"/>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970397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02F1C0-8633-4DB9-A063-2FCDC38F0036}"/>
              </a:ext>
            </a:extLst>
          </p:cNvPr>
          <p:cNvSpPr>
            <a:spLocks noGrp="1"/>
          </p:cNvSpPr>
          <p:nvPr>
            <p:ph type="title"/>
          </p:nvPr>
        </p:nvSpPr>
        <p:spPr>
          <a:xfrm>
            <a:off x="839788" y="365125"/>
            <a:ext cx="10515600" cy="1325563"/>
          </a:xfrm>
        </p:spPr>
        <p:txBody>
          <a:bodyPr/>
          <a:lstStyle/>
          <a:p>
            <a:r>
              <a:rPr lang="ru-RU"/>
              <a:t>Образец заголовка</a:t>
            </a:r>
            <a:endParaRPr lang="ru-UA"/>
          </a:p>
        </p:txBody>
      </p:sp>
      <p:sp>
        <p:nvSpPr>
          <p:cNvPr id="3" name="Текст 2">
            <a:extLst>
              <a:ext uri="{FF2B5EF4-FFF2-40B4-BE49-F238E27FC236}">
                <a16:creationId xmlns:a16="http://schemas.microsoft.com/office/drawing/2014/main" id="{8CC9F657-024D-4DAB-A8F7-04460B301D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ABA2D82F-2662-4136-A539-010BDA625AE7}"/>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a:extLst>
              <a:ext uri="{FF2B5EF4-FFF2-40B4-BE49-F238E27FC236}">
                <a16:creationId xmlns:a16="http://schemas.microsoft.com/office/drawing/2014/main" id="{7CE3F978-6E64-4A86-971A-4D97C91578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52850546-45C5-4B51-B9A8-8D120DC29DB2}"/>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6">
            <a:extLst>
              <a:ext uri="{FF2B5EF4-FFF2-40B4-BE49-F238E27FC236}">
                <a16:creationId xmlns:a16="http://schemas.microsoft.com/office/drawing/2014/main" id="{B9A896A7-F1B7-4533-8EDD-A09D6A7D191B}"/>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8" name="Нижний колонтитул 7">
            <a:extLst>
              <a:ext uri="{FF2B5EF4-FFF2-40B4-BE49-F238E27FC236}">
                <a16:creationId xmlns:a16="http://schemas.microsoft.com/office/drawing/2014/main" id="{F5D6A46A-333C-4A73-98E8-8CBE76ACFB7C}"/>
              </a:ext>
            </a:extLst>
          </p:cNvPr>
          <p:cNvSpPr>
            <a:spLocks noGrp="1"/>
          </p:cNvSpPr>
          <p:nvPr>
            <p:ph type="ftr" sz="quarter" idx="11"/>
          </p:nvPr>
        </p:nvSpPr>
        <p:spPr/>
        <p:txBody>
          <a:bodyPr/>
          <a:lstStyle/>
          <a:p>
            <a:endParaRPr lang="ru-UA"/>
          </a:p>
        </p:txBody>
      </p:sp>
      <p:sp>
        <p:nvSpPr>
          <p:cNvPr id="9" name="Номер слайда 8">
            <a:extLst>
              <a:ext uri="{FF2B5EF4-FFF2-40B4-BE49-F238E27FC236}">
                <a16:creationId xmlns:a16="http://schemas.microsoft.com/office/drawing/2014/main" id="{8F3B91C4-C432-4D06-B03B-A52C8B93B7B4}"/>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3724387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7613D6-88FE-449E-BD01-C038FC672328}"/>
              </a:ext>
            </a:extLst>
          </p:cNvPr>
          <p:cNvSpPr>
            <a:spLocks noGrp="1"/>
          </p:cNvSpPr>
          <p:nvPr>
            <p:ph type="title"/>
          </p:nvPr>
        </p:nvSpPr>
        <p:spPr/>
        <p:txBody>
          <a:bodyPr/>
          <a:lstStyle/>
          <a:p>
            <a:r>
              <a:rPr lang="ru-RU"/>
              <a:t>Образец заголовка</a:t>
            </a:r>
            <a:endParaRPr lang="ru-UA"/>
          </a:p>
        </p:txBody>
      </p:sp>
      <p:sp>
        <p:nvSpPr>
          <p:cNvPr id="3" name="Дата 2">
            <a:extLst>
              <a:ext uri="{FF2B5EF4-FFF2-40B4-BE49-F238E27FC236}">
                <a16:creationId xmlns:a16="http://schemas.microsoft.com/office/drawing/2014/main" id="{668A7211-87C8-4091-9431-52484E68730F}"/>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4" name="Нижний колонтитул 3">
            <a:extLst>
              <a:ext uri="{FF2B5EF4-FFF2-40B4-BE49-F238E27FC236}">
                <a16:creationId xmlns:a16="http://schemas.microsoft.com/office/drawing/2014/main" id="{041AE346-C2C2-4F4D-A81C-99AD648C221A}"/>
              </a:ext>
            </a:extLst>
          </p:cNvPr>
          <p:cNvSpPr>
            <a:spLocks noGrp="1"/>
          </p:cNvSpPr>
          <p:nvPr>
            <p:ph type="ftr" sz="quarter" idx="11"/>
          </p:nvPr>
        </p:nvSpPr>
        <p:spPr/>
        <p:txBody>
          <a:bodyPr/>
          <a:lstStyle/>
          <a:p>
            <a:endParaRPr lang="ru-UA"/>
          </a:p>
        </p:txBody>
      </p:sp>
      <p:sp>
        <p:nvSpPr>
          <p:cNvPr id="5" name="Номер слайда 4">
            <a:extLst>
              <a:ext uri="{FF2B5EF4-FFF2-40B4-BE49-F238E27FC236}">
                <a16:creationId xmlns:a16="http://schemas.microsoft.com/office/drawing/2014/main" id="{84B8BF1B-2B6A-401C-9BFF-08ACE0324C70}"/>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884194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6F41ED40-5F1E-4AA3-873E-279C7DDCE02A}"/>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3" name="Нижний колонтитул 2">
            <a:extLst>
              <a:ext uri="{FF2B5EF4-FFF2-40B4-BE49-F238E27FC236}">
                <a16:creationId xmlns:a16="http://schemas.microsoft.com/office/drawing/2014/main" id="{62A94A0F-C42B-4B76-B5A0-AA0CDCB9FF28}"/>
              </a:ext>
            </a:extLst>
          </p:cNvPr>
          <p:cNvSpPr>
            <a:spLocks noGrp="1"/>
          </p:cNvSpPr>
          <p:nvPr>
            <p:ph type="ftr" sz="quarter" idx="11"/>
          </p:nvPr>
        </p:nvSpPr>
        <p:spPr/>
        <p:txBody>
          <a:bodyPr/>
          <a:lstStyle/>
          <a:p>
            <a:endParaRPr lang="ru-UA"/>
          </a:p>
        </p:txBody>
      </p:sp>
      <p:sp>
        <p:nvSpPr>
          <p:cNvPr id="4" name="Номер слайда 3">
            <a:extLst>
              <a:ext uri="{FF2B5EF4-FFF2-40B4-BE49-F238E27FC236}">
                <a16:creationId xmlns:a16="http://schemas.microsoft.com/office/drawing/2014/main" id="{22D29B58-E183-4B22-8F1F-E16182673FE5}"/>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1979334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A7CD5E-7652-4376-B5C2-C468E996852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Объект 2">
            <a:extLst>
              <a:ext uri="{FF2B5EF4-FFF2-40B4-BE49-F238E27FC236}">
                <a16:creationId xmlns:a16="http://schemas.microsoft.com/office/drawing/2014/main" id="{C58BEA35-6820-4368-8D70-DAA818723B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a:extLst>
              <a:ext uri="{FF2B5EF4-FFF2-40B4-BE49-F238E27FC236}">
                <a16:creationId xmlns:a16="http://schemas.microsoft.com/office/drawing/2014/main" id="{58032B80-0E10-47D5-8551-C3EF5D761C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56FBA03-AB9C-4C34-8FB7-9379510B7EBA}"/>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6" name="Нижний колонтитул 5">
            <a:extLst>
              <a:ext uri="{FF2B5EF4-FFF2-40B4-BE49-F238E27FC236}">
                <a16:creationId xmlns:a16="http://schemas.microsoft.com/office/drawing/2014/main" id="{AE6C7093-C46D-415B-A158-B5AD3594F271}"/>
              </a:ext>
            </a:extLst>
          </p:cNvPr>
          <p:cNvSpPr>
            <a:spLocks noGrp="1"/>
          </p:cNvSpPr>
          <p:nvPr>
            <p:ph type="ftr" sz="quarter" idx="11"/>
          </p:nvPr>
        </p:nvSpPr>
        <p:spPr/>
        <p:txBody>
          <a:bodyPr/>
          <a:lstStyle/>
          <a:p>
            <a:endParaRPr lang="ru-UA"/>
          </a:p>
        </p:txBody>
      </p:sp>
      <p:sp>
        <p:nvSpPr>
          <p:cNvPr id="7" name="Номер слайда 6">
            <a:extLst>
              <a:ext uri="{FF2B5EF4-FFF2-40B4-BE49-F238E27FC236}">
                <a16:creationId xmlns:a16="http://schemas.microsoft.com/office/drawing/2014/main" id="{84AE373E-29CB-4913-9A2D-2C516B4CF61E}"/>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2430172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38789F-5174-4B41-86AD-D4969258C7F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Рисунок 2">
            <a:extLst>
              <a:ext uri="{FF2B5EF4-FFF2-40B4-BE49-F238E27FC236}">
                <a16:creationId xmlns:a16="http://schemas.microsoft.com/office/drawing/2014/main" id="{DFCD29F9-1C65-4405-B20C-FDB7852588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UA"/>
          </a:p>
        </p:txBody>
      </p:sp>
      <p:sp>
        <p:nvSpPr>
          <p:cNvPr id="4" name="Текст 3">
            <a:extLst>
              <a:ext uri="{FF2B5EF4-FFF2-40B4-BE49-F238E27FC236}">
                <a16:creationId xmlns:a16="http://schemas.microsoft.com/office/drawing/2014/main" id="{16BB750C-B0DC-4039-85DC-CB4E5E1607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3F48CA36-4E45-4312-A6B8-26C367B989EC}"/>
              </a:ext>
            </a:extLst>
          </p:cNvPr>
          <p:cNvSpPr>
            <a:spLocks noGrp="1"/>
          </p:cNvSpPr>
          <p:nvPr>
            <p:ph type="dt" sz="half" idx="10"/>
          </p:nvPr>
        </p:nvSpPr>
        <p:spPr/>
        <p:txBody>
          <a:bodyPr/>
          <a:lstStyle/>
          <a:p>
            <a:fld id="{DC6477A7-85C2-4DB8-A903-CEE4207217F6}" type="datetimeFigureOut">
              <a:rPr lang="ru-UA" smtClean="0"/>
              <a:t>08.04.2021</a:t>
            </a:fld>
            <a:endParaRPr lang="ru-UA"/>
          </a:p>
        </p:txBody>
      </p:sp>
      <p:sp>
        <p:nvSpPr>
          <p:cNvPr id="6" name="Нижний колонтитул 5">
            <a:extLst>
              <a:ext uri="{FF2B5EF4-FFF2-40B4-BE49-F238E27FC236}">
                <a16:creationId xmlns:a16="http://schemas.microsoft.com/office/drawing/2014/main" id="{5D25B90F-B522-4FF7-9A3A-32D363E8B862}"/>
              </a:ext>
            </a:extLst>
          </p:cNvPr>
          <p:cNvSpPr>
            <a:spLocks noGrp="1"/>
          </p:cNvSpPr>
          <p:nvPr>
            <p:ph type="ftr" sz="quarter" idx="11"/>
          </p:nvPr>
        </p:nvSpPr>
        <p:spPr/>
        <p:txBody>
          <a:bodyPr/>
          <a:lstStyle/>
          <a:p>
            <a:endParaRPr lang="ru-UA"/>
          </a:p>
        </p:txBody>
      </p:sp>
      <p:sp>
        <p:nvSpPr>
          <p:cNvPr id="7" name="Номер слайда 6">
            <a:extLst>
              <a:ext uri="{FF2B5EF4-FFF2-40B4-BE49-F238E27FC236}">
                <a16:creationId xmlns:a16="http://schemas.microsoft.com/office/drawing/2014/main" id="{9EF4F336-3235-4721-B6FD-585E809780D7}"/>
              </a:ext>
            </a:extLst>
          </p:cNvPr>
          <p:cNvSpPr>
            <a:spLocks noGrp="1"/>
          </p:cNvSpPr>
          <p:nvPr>
            <p:ph type="sldNum" sz="quarter" idx="12"/>
          </p:nvPr>
        </p:nvSpPr>
        <p:spPr/>
        <p:txBody>
          <a:bodyPr/>
          <a:lstStyle/>
          <a:p>
            <a:fld id="{A3FD6DAD-8B6B-42A3-85DD-832C00ECE0BF}" type="slidenum">
              <a:rPr lang="ru-UA" smtClean="0"/>
              <a:t>‹#›</a:t>
            </a:fld>
            <a:endParaRPr lang="ru-UA"/>
          </a:p>
        </p:txBody>
      </p:sp>
    </p:spTree>
    <p:extLst>
      <p:ext uri="{BB962C8B-B14F-4D97-AF65-F5344CB8AC3E}">
        <p14:creationId xmlns:p14="http://schemas.microsoft.com/office/powerpoint/2010/main" val="2096641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CDF75D5-9883-4818-8A97-D7A2B949E5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ru-UA"/>
          </a:p>
        </p:txBody>
      </p:sp>
      <p:sp>
        <p:nvSpPr>
          <p:cNvPr id="3" name="Текст 2">
            <a:extLst>
              <a:ext uri="{FF2B5EF4-FFF2-40B4-BE49-F238E27FC236}">
                <a16:creationId xmlns:a16="http://schemas.microsoft.com/office/drawing/2014/main" id="{12E6391D-F836-4B9A-ADA0-D61F0240FA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5244FE7F-0B86-4097-9D4C-948BFE2F1F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6477A7-85C2-4DB8-A903-CEE4207217F6}" type="datetimeFigureOut">
              <a:rPr lang="ru-UA" smtClean="0"/>
              <a:t>08.04.2021</a:t>
            </a:fld>
            <a:endParaRPr lang="ru-UA"/>
          </a:p>
        </p:txBody>
      </p:sp>
      <p:sp>
        <p:nvSpPr>
          <p:cNvPr id="5" name="Нижний колонтитул 4">
            <a:extLst>
              <a:ext uri="{FF2B5EF4-FFF2-40B4-BE49-F238E27FC236}">
                <a16:creationId xmlns:a16="http://schemas.microsoft.com/office/drawing/2014/main" id="{F71FC013-E77F-4A86-85B5-F0A482F2A5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UA"/>
          </a:p>
        </p:txBody>
      </p:sp>
      <p:sp>
        <p:nvSpPr>
          <p:cNvPr id="6" name="Номер слайда 5">
            <a:extLst>
              <a:ext uri="{FF2B5EF4-FFF2-40B4-BE49-F238E27FC236}">
                <a16:creationId xmlns:a16="http://schemas.microsoft.com/office/drawing/2014/main" id="{31A0ADCF-F3F8-4D73-A82F-94FCDFA179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D6DAD-8B6B-42A3-85DD-832C00ECE0BF}" type="slidenum">
              <a:rPr lang="ru-UA" smtClean="0"/>
              <a:t>‹#›</a:t>
            </a:fld>
            <a:endParaRPr lang="ru-UA"/>
          </a:p>
        </p:txBody>
      </p:sp>
    </p:spTree>
    <p:extLst>
      <p:ext uri="{BB962C8B-B14F-4D97-AF65-F5344CB8AC3E}">
        <p14:creationId xmlns:p14="http://schemas.microsoft.com/office/powerpoint/2010/main" val="2315269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55083E-7181-4CEF-A5E8-E94388CD462F}"/>
              </a:ext>
            </a:extLst>
          </p:cNvPr>
          <p:cNvSpPr>
            <a:spLocks noGrp="1"/>
          </p:cNvSpPr>
          <p:nvPr>
            <p:ph type="ctrTitle"/>
          </p:nvPr>
        </p:nvSpPr>
        <p:spPr>
          <a:xfrm>
            <a:off x="1524000" y="1122363"/>
            <a:ext cx="9144000" cy="1916112"/>
          </a:xfrm>
        </p:spPr>
        <p:txBody>
          <a:bodyPr>
            <a:normAutofit/>
          </a:bodyPr>
          <a:lstStyle/>
          <a:p>
            <a:pPr algn="ctr"/>
            <a:r>
              <a:rPr lang="en-GB" sz="3200" b="1" dirty="0">
                <a:ln w="0"/>
                <a:solidFill>
                  <a:schemeClr val="tx1"/>
                </a:solidFill>
                <a:effectLst>
                  <a:outerShdw blurRad="38100" dist="19050" dir="2700000" algn="tl" rotWithShape="0">
                    <a:schemeClr val="dk1">
                      <a:alpha val="40000"/>
                    </a:schemeClr>
                  </a:outerShdw>
                </a:effectLst>
                <a:ea typeface="Times New Roman" panose="02020603050405020304" pitchFamily="18" charset="0"/>
              </a:rPr>
              <a:t>Digital Workplace Benefits in the conditions of the COVID-19 pandemic</a:t>
            </a:r>
            <a:endParaRPr lang="ru-UA" sz="3200" b="1" dirty="0">
              <a:ln w="0"/>
              <a:solidFill>
                <a:schemeClr val="tx1"/>
              </a:solidFill>
              <a:effectLst>
                <a:outerShdw blurRad="38100" dist="19050" dir="2700000" algn="tl" rotWithShape="0">
                  <a:schemeClr val="dk1">
                    <a:alpha val="40000"/>
                  </a:schemeClr>
                </a:outerShdw>
              </a:effectLst>
            </a:endParaRPr>
          </a:p>
        </p:txBody>
      </p:sp>
      <p:sp>
        <p:nvSpPr>
          <p:cNvPr id="3" name="Подзаголовок 2">
            <a:extLst>
              <a:ext uri="{FF2B5EF4-FFF2-40B4-BE49-F238E27FC236}">
                <a16:creationId xmlns:a16="http://schemas.microsoft.com/office/drawing/2014/main" id="{5B9CC258-B8BF-4D51-ADC1-34EDB9CB061E}"/>
              </a:ext>
            </a:extLst>
          </p:cNvPr>
          <p:cNvSpPr>
            <a:spLocks noGrp="1"/>
          </p:cNvSpPr>
          <p:nvPr>
            <p:ph type="subTitle" idx="1"/>
          </p:nvPr>
        </p:nvSpPr>
        <p:spPr/>
        <p:txBody>
          <a:bodyPr/>
          <a:lstStyle/>
          <a:p>
            <a:r>
              <a:rPr lang="en-US" dirty="0" err="1"/>
              <a:t>Dariia</a:t>
            </a:r>
            <a:r>
              <a:rPr lang="en-US" dirty="0"/>
              <a:t> Doroshkevych, Doctor of Economic </a:t>
            </a:r>
            <a:r>
              <a:rPr lang="en-US"/>
              <a:t>Sciences, Professor</a:t>
            </a:r>
            <a:r>
              <a:rPr lang="en-US" dirty="0"/>
              <a:t>, International University of Finance</a:t>
            </a:r>
          </a:p>
          <a:p>
            <a:r>
              <a:rPr lang="en-US" dirty="0"/>
              <a:t>Inna </a:t>
            </a:r>
            <a:r>
              <a:rPr lang="en-US" dirty="0" err="1"/>
              <a:t>Lytvynenko</a:t>
            </a:r>
            <a:r>
              <a:rPr lang="en-US" dirty="0"/>
              <a:t>, PhD student, International University of Finance</a:t>
            </a:r>
            <a:endParaRPr lang="ru-UA" dirty="0"/>
          </a:p>
        </p:txBody>
      </p:sp>
    </p:spTree>
    <p:extLst>
      <p:ext uri="{BB962C8B-B14F-4D97-AF65-F5344CB8AC3E}">
        <p14:creationId xmlns:p14="http://schemas.microsoft.com/office/powerpoint/2010/main" val="1841752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9837F197-20A8-46A0-B864-22B7953B175A}"/>
              </a:ext>
            </a:extLst>
          </p:cNvPr>
          <p:cNvSpPr>
            <a:spLocks noGrp="1"/>
          </p:cNvSpPr>
          <p:nvPr>
            <p:ph idx="1"/>
          </p:nvPr>
        </p:nvSpPr>
        <p:spPr>
          <a:xfrm>
            <a:off x="838200" y="590550"/>
            <a:ext cx="10515600" cy="5586413"/>
          </a:xfrm>
        </p:spPr>
        <p:txBody>
          <a:bodyPr>
            <a:normAutofit/>
          </a:bodyPr>
          <a:lstStyle/>
          <a:p>
            <a:pPr algn="just">
              <a:lnSpc>
                <a:spcPct val="107000"/>
              </a:lnSpc>
              <a:spcAft>
                <a:spcPts val="800"/>
              </a:spcAft>
            </a:pPr>
            <a:r>
              <a:rPr lang="en-GB" sz="2000" dirty="0">
                <a:effectLst/>
                <a:ea typeface="Times New Roman" panose="02020603050405020304" pitchFamily="18" charset="0"/>
              </a:rPr>
              <a:t>The COVID-19 pandemic influences on the digitalization level of companies and leads to a situation in which international companies have to adapt to the trend of remote economics and change the working environment of their employees. </a:t>
            </a:r>
          </a:p>
          <a:p>
            <a:pPr algn="just">
              <a:lnSpc>
                <a:spcPct val="107000"/>
              </a:lnSpc>
              <a:spcAft>
                <a:spcPts val="800"/>
              </a:spcAft>
            </a:pPr>
            <a:r>
              <a:rPr lang="en-GB" sz="2000" dirty="0">
                <a:effectLst/>
                <a:ea typeface="Times New Roman" panose="02020603050405020304" pitchFamily="18" charset="0"/>
              </a:rPr>
              <a:t>Recent years statistics confirms that even before COVID-19 pandemic the quantity of people working from home and building careers remotely started to grow. The pandemic just pushed this situation and now the level of digitalization of the workforce is a powerful factor for the intensive growth of the whole company.</a:t>
            </a:r>
            <a:endParaRPr lang="ru-UA" sz="2000" dirty="0">
              <a:effectLst/>
              <a:ea typeface="Times New Roman" panose="02020603050405020304" pitchFamily="18" charset="0"/>
            </a:endParaRPr>
          </a:p>
          <a:p>
            <a:pPr algn="just">
              <a:lnSpc>
                <a:spcPct val="107000"/>
              </a:lnSpc>
              <a:spcAft>
                <a:spcPts val="800"/>
              </a:spcAft>
            </a:pPr>
            <a:r>
              <a:rPr lang="en-GB" sz="2000" dirty="0">
                <a:effectLst/>
                <a:ea typeface="Times New Roman" panose="02020603050405020304" pitchFamily="18" charset="0"/>
              </a:rPr>
              <a:t>But at the same time the process of workplace’s digitizing requires deep scientific researches. Strengthening the level of security, the presence of digital etiquette, new corporate culture, the moral stress of staff to keep in touch can lead to burnout and reduce employee’s performance and therefore - profitability of enterprises.</a:t>
            </a:r>
            <a:endParaRPr lang="ru-UA" sz="2000" dirty="0">
              <a:effectLst/>
              <a:ea typeface="Times New Roman" panose="02020603050405020304" pitchFamily="18" charset="0"/>
            </a:endParaRPr>
          </a:p>
          <a:p>
            <a:pPr algn="just">
              <a:lnSpc>
                <a:spcPct val="107000"/>
              </a:lnSpc>
              <a:spcAft>
                <a:spcPts val="800"/>
              </a:spcAft>
            </a:pPr>
            <a:r>
              <a:rPr lang="en-GB" sz="2000" dirty="0">
                <a:effectLst/>
                <a:ea typeface="Times New Roman" panose="02020603050405020304" pitchFamily="18" charset="0"/>
              </a:rPr>
              <a:t>It is impossible to ignore the trend towards increasing remote economics that is proved by numerous scientific studies. At the same time, sociologists argue that today for the effective functioning of the economy the vector must be shifted from technology to humans.</a:t>
            </a:r>
            <a:endParaRPr lang="ru-UA" sz="2000" dirty="0">
              <a:effectLst/>
              <a:ea typeface="Times New Roman" panose="02020603050405020304" pitchFamily="18" charset="0"/>
            </a:endParaRPr>
          </a:p>
          <a:p>
            <a:endParaRPr lang="ru-UA" sz="2000" dirty="0"/>
          </a:p>
        </p:txBody>
      </p:sp>
    </p:spTree>
    <p:extLst>
      <p:ext uri="{BB962C8B-B14F-4D97-AF65-F5344CB8AC3E}">
        <p14:creationId xmlns:p14="http://schemas.microsoft.com/office/powerpoint/2010/main" val="2693696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9837F197-20A8-46A0-B864-22B7953B175A}"/>
              </a:ext>
            </a:extLst>
          </p:cNvPr>
          <p:cNvSpPr>
            <a:spLocks noGrp="1"/>
          </p:cNvSpPr>
          <p:nvPr>
            <p:ph idx="1"/>
          </p:nvPr>
        </p:nvSpPr>
        <p:spPr>
          <a:xfrm>
            <a:off x="838200" y="590550"/>
            <a:ext cx="10515600" cy="5586413"/>
          </a:xfrm>
        </p:spPr>
        <p:txBody>
          <a:bodyPr>
            <a:normAutofit/>
          </a:bodyPr>
          <a:lstStyle/>
          <a:p>
            <a:pPr algn="just">
              <a:lnSpc>
                <a:spcPct val="107000"/>
              </a:lnSpc>
              <a:spcAft>
                <a:spcPts val="1200"/>
              </a:spcAft>
            </a:pPr>
            <a:r>
              <a:rPr lang="en-GB" sz="2000" dirty="0">
                <a:effectLst/>
                <a:ea typeface="Times New Roman" panose="02020603050405020304" pitchFamily="18" charset="0"/>
              </a:rPr>
              <a:t>The world, which has already become digital, requires new tools for establishing cooperation with its workers. This raises the question of the need for a combination of communications, ideas and digital systems, which will stimulate working order and become an effective hub for the exchange of information among all participants. This is what will be the </a:t>
            </a:r>
            <a:r>
              <a:rPr lang="en-GB" sz="2000" b="1" dirty="0">
                <a:effectLst/>
                <a:ea typeface="Times New Roman" panose="02020603050405020304" pitchFamily="18" charset="0"/>
              </a:rPr>
              <a:t>digital workplace</a:t>
            </a:r>
            <a:r>
              <a:rPr lang="en-GB" sz="2000" dirty="0">
                <a:effectLst/>
                <a:ea typeface="Times New Roman" panose="02020603050405020304" pitchFamily="18" charset="0"/>
              </a:rPr>
              <a:t>.</a:t>
            </a:r>
            <a:endParaRPr lang="ru-UA" sz="2000" dirty="0">
              <a:effectLst/>
              <a:ea typeface="Times New Roman" panose="02020603050405020304" pitchFamily="18" charset="0"/>
            </a:endParaRPr>
          </a:p>
          <a:p>
            <a:pPr algn="just">
              <a:lnSpc>
                <a:spcPct val="107000"/>
              </a:lnSpc>
              <a:spcAft>
                <a:spcPts val="800"/>
              </a:spcAft>
            </a:pPr>
            <a:r>
              <a:rPr lang="en-GB" sz="2000" dirty="0">
                <a:effectLst/>
                <a:ea typeface="Times New Roman" panose="02020603050405020304" pitchFamily="18" charset="0"/>
              </a:rPr>
              <a:t>The main benefits of digitising the workplace are improving productivity, cost-effectiveness, and workers who are quickly adaptable and skilful. Employees will need to develop new skills and meet new challenges.</a:t>
            </a:r>
            <a:endParaRPr lang="ru-UA" sz="2000" dirty="0">
              <a:effectLst/>
              <a:ea typeface="Times New Roman" panose="02020603050405020304" pitchFamily="18" charset="0"/>
            </a:endParaRPr>
          </a:p>
          <a:p>
            <a:pPr algn="just">
              <a:lnSpc>
                <a:spcPct val="107000"/>
              </a:lnSpc>
              <a:spcAft>
                <a:spcPts val="800"/>
              </a:spcAft>
            </a:pPr>
            <a:r>
              <a:rPr lang="en-GB" sz="2000" dirty="0">
                <a:effectLst/>
                <a:ea typeface="Times New Roman" panose="02020603050405020304" pitchFamily="18" charset="0"/>
              </a:rPr>
              <a:t>Employers need to invest in the training of their employees to ensure that the workforce is qualified for digitised jobs. </a:t>
            </a:r>
          </a:p>
          <a:p>
            <a:pPr algn="just">
              <a:lnSpc>
                <a:spcPct val="107000"/>
              </a:lnSpc>
              <a:spcAft>
                <a:spcPts val="800"/>
              </a:spcAft>
            </a:pPr>
            <a:r>
              <a:rPr lang="en-GB" sz="2000" dirty="0">
                <a:effectLst/>
                <a:ea typeface="Times New Roman" panose="02020603050405020304" pitchFamily="18" charset="0"/>
              </a:rPr>
              <a:t>At the same time, it is important not only to understand the importance of the introduction of digital jobs, but also to realistically assess the level of digitalisation of the workplace, as well as the willingness of people to employ new forms of communication and work without tight control. </a:t>
            </a:r>
            <a:endParaRPr lang="ru-UA" sz="2000" dirty="0"/>
          </a:p>
        </p:txBody>
      </p:sp>
    </p:spTree>
    <p:extLst>
      <p:ext uri="{BB962C8B-B14F-4D97-AF65-F5344CB8AC3E}">
        <p14:creationId xmlns:p14="http://schemas.microsoft.com/office/powerpoint/2010/main" val="2637957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BEF33107-92C2-4640-9E97-C6A9C9C5BA6B}"/>
              </a:ext>
            </a:extLst>
          </p:cNvPr>
          <p:cNvSpPr/>
          <p:nvPr/>
        </p:nvSpPr>
        <p:spPr>
          <a:xfrm>
            <a:off x="2085975" y="295276"/>
            <a:ext cx="7677150" cy="1047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n w="0"/>
                <a:solidFill>
                  <a:schemeClr val="tx1"/>
                </a:solidFill>
                <a:effectLst>
                  <a:outerShdw blurRad="38100" dist="19050" dir="2700000" algn="tl" rotWithShape="0">
                    <a:schemeClr val="dk1">
                      <a:alpha val="40000"/>
                    </a:schemeClr>
                  </a:outerShdw>
                </a:effectLst>
                <a:ea typeface="Times New Roman" panose="02020603050405020304" pitchFamily="18" charset="0"/>
              </a:rPr>
              <a:t>Digital Workplace Benefits in the conditions of the COVID-19 pandemic</a:t>
            </a:r>
            <a:endParaRPr lang="ru-UA" sz="2000" dirty="0">
              <a:ln w="0"/>
              <a:solidFill>
                <a:schemeClr val="tx1"/>
              </a:solidFill>
              <a:effectLst>
                <a:outerShdw blurRad="38100" dist="19050" dir="2700000" algn="tl" rotWithShape="0">
                  <a:schemeClr val="dk1">
                    <a:alpha val="40000"/>
                  </a:schemeClr>
                </a:outerShdw>
              </a:effectLst>
            </a:endParaRPr>
          </a:p>
        </p:txBody>
      </p:sp>
      <p:sp>
        <p:nvSpPr>
          <p:cNvPr id="3" name="Прямоугольник: скругленные углы 2">
            <a:extLst>
              <a:ext uri="{FF2B5EF4-FFF2-40B4-BE49-F238E27FC236}">
                <a16:creationId xmlns:a16="http://schemas.microsoft.com/office/drawing/2014/main" id="{2608AA98-840C-4EB4-B8DE-EBE713D48D19}"/>
              </a:ext>
            </a:extLst>
          </p:cNvPr>
          <p:cNvSpPr/>
          <p:nvPr/>
        </p:nvSpPr>
        <p:spPr>
          <a:xfrm>
            <a:off x="217883" y="1720452"/>
            <a:ext cx="1991917" cy="4543425"/>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1800" b="1" dirty="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Times New Roman" panose="02020603050405020304" pitchFamily="18" charset="0"/>
              </a:rPr>
              <a:t>Attracting talent from whole world </a:t>
            </a:r>
          </a:p>
          <a:p>
            <a:pPr algn="ctr"/>
            <a:endParaRPr lang="en-GB" dirty="0">
              <a:ea typeface="Times New Roman" panose="02020603050405020304" pitchFamily="18" charset="0"/>
              <a:cs typeface="Times New Roman" panose="02020603050405020304" pitchFamily="18" charset="0"/>
            </a:endParaRPr>
          </a:p>
          <a:p>
            <a:pPr algn="ctr"/>
            <a:r>
              <a:rPr lang="en-GB" sz="1800" dirty="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Times New Roman" panose="02020603050405020304" pitchFamily="18" charset="0"/>
              </a:rPr>
              <a:t>64% of employees would choose a lower paying job if they could work away from the office. Moreover, they can attract talents from any country</a:t>
            </a:r>
            <a:endParaRPr lang="ru-UA" sz="1800" dirty="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Times New Roman" panose="02020603050405020304" pitchFamily="18" charset="0"/>
            </a:endParaRPr>
          </a:p>
          <a:p>
            <a:pPr algn="ctr"/>
            <a:endParaRPr lang="ru-UA" dirty="0"/>
          </a:p>
        </p:txBody>
      </p:sp>
      <p:sp>
        <p:nvSpPr>
          <p:cNvPr id="6" name="Прямоугольник: скругленные углы 5">
            <a:extLst>
              <a:ext uri="{FF2B5EF4-FFF2-40B4-BE49-F238E27FC236}">
                <a16:creationId xmlns:a16="http://schemas.microsoft.com/office/drawing/2014/main" id="{2213EBEE-8322-42E1-B841-DF157A9671EC}"/>
              </a:ext>
            </a:extLst>
          </p:cNvPr>
          <p:cNvSpPr/>
          <p:nvPr/>
        </p:nvSpPr>
        <p:spPr>
          <a:xfrm>
            <a:off x="2351487" y="1693070"/>
            <a:ext cx="1743076" cy="456723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lvl="0" algn="ctr">
              <a:spcAft>
                <a:spcPts val="800"/>
              </a:spcAft>
              <a:tabLst>
                <a:tab pos="630555" algn="l"/>
              </a:tabLst>
            </a:pPr>
            <a:r>
              <a:rPr lang="en-GB" b="1"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Employee productivity </a:t>
            </a:r>
          </a:p>
          <a:p>
            <a:pPr lvl="0" algn="ctr">
              <a:spcAft>
                <a:spcPts val="800"/>
              </a:spcAft>
              <a:tabLst>
                <a:tab pos="630555" algn="l"/>
              </a:tabLst>
            </a:pPr>
            <a:r>
              <a:rPr lang="en-GB"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Organisations with strong online social networks are 7% more productive compared to organisations without them. </a:t>
            </a:r>
            <a:endParaRPr lang="ru-UA"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gn="ctr"/>
            <a:endParaRPr lang="ru-UA" dirty="0"/>
          </a:p>
        </p:txBody>
      </p:sp>
      <p:sp>
        <p:nvSpPr>
          <p:cNvPr id="7" name="Прямоугольник: скругленные углы 6">
            <a:extLst>
              <a:ext uri="{FF2B5EF4-FFF2-40B4-BE49-F238E27FC236}">
                <a16:creationId xmlns:a16="http://schemas.microsoft.com/office/drawing/2014/main" id="{C717A9DA-A5C8-415D-8DC4-ADBD58EB97C2}"/>
              </a:ext>
            </a:extLst>
          </p:cNvPr>
          <p:cNvSpPr/>
          <p:nvPr/>
        </p:nvSpPr>
        <p:spPr>
          <a:xfrm>
            <a:off x="4260056" y="1757361"/>
            <a:ext cx="2976564" cy="452437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lvl="0" algn="ctr">
              <a:spcAft>
                <a:spcPts val="800"/>
              </a:spcAft>
              <a:tabLst>
                <a:tab pos="630555" algn="l"/>
              </a:tabLst>
            </a:pPr>
            <a:r>
              <a:rPr lang="en-GB" b="1"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Employee satisfaction</a:t>
            </a:r>
          </a:p>
          <a:p>
            <a:pPr lvl="0" algn="ctr">
              <a:spcAft>
                <a:spcPts val="800"/>
              </a:spcAft>
              <a:tabLst>
                <a:tab pos="630555" algn="l"/>
              </a:tabLst>
            </a:pPr>
            <a:r>
              <a:rPr lang="en-GB" sz="1800" dirty="0">
                <a:effectLst/>
                <a:ea typeface="Times New Roman" panose="02020603050405020304" pitchFamily="18" charset="0"/>
                <a:cs typeface="Times New Roman" panose="02020603050405020304" pitchFamily="18" charset="0"/>
              </a:rPr>
              <a:t> </a:t>
            </a:r>
            <a:r>
              <a:rPr lang="en-GB"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Organisations that rolled out and installed social media tools internally found that there was a 20% increase in employee satisfaction. We understand that depression is one of the important factors during COVID-19, so the satisfaction from doing everyday job is even more important now</a:t>
            </a:r>
            <a:endParaRPr lang="ru-UA"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gn="ctr"/>
            <a:endParaRPr lang="ru-UA" dirty="0"/>
          </a:p>
        </p:txBody>
      </p:sp>
      <p:sp>
        <p:nvSpPr>
          <p:cNvPr id="10" name="Прямоугольник: скругленные углы 9">
            <a:extLst>
              <a:ext uri="{FF2B5EF4-FFF2-40B4-BE49-F238E27FC236}">
                <a16:creationId xmlns:a16="http://schemas.microsoft.com/office/drawing/2014/main" id="{AF04F28D-6E95-4C8B-9A1F-5CE1A4744D00}"/>
              </a:ext>
            </a:extLst>
          </p:cNvPr>
          <p:cNvSpPr/>
          <p:nvPr/>
        </p:nvSpPr>
        <p:spPr>
          <a:xfrm>
            <a:off x="7402113" y="1769266"/>
            <a:ext cx="1754981" cy="451247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spcAft>
                <a:spcPts val="800"/>
              </a:spcAft>
              <a:tabLst>
                <a:tab pos="630555" algn="l"/>
              </a:tabLst>
            </a:pPr>
            <a:r>
              <a:rPr lang="en-GB" b="1"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Retention of employees</a:t>
            </a:r>
          </a:p>
          <a:p>
            <a:pPr algn="ctr">
              <a:spcAft>
                <a:spcPts val="800"/>
              </a:spcAft>
              <a:tabLst>
                <a:tab pos="630555" algn="l"/>
              </a:tabLst>
            </a:pPr>
            <a:r>
              <a:rPr lang="en-GB"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When employee engagement goes up, there is a corresponding increase in employee retention of up to 78%. </a:t>
            </a:r>
            <a:endParaRPr lang="ru-UA"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gn="ctr"/>
            <a:endParaRPr lang="ru-UA" dirty="0"/>
          </a:p>
        </p:txBody>
      </p:sp>
      <p:sp>
        <p:nvSpPr>
          <p:cNvPr id="11" name="Прямоугольник: скругленные углы 10">
            <a:extLst>
              <a:ext uri="{FF2B5EF4-FFF2-40B4-BE49-F238E27FC236}">
                <a16:creationId xmlns:a16="http://schemas.microsoft.com/office/drawing/2014/main" id="{2017ED7D-5856-4CA1-A7FE-A4B3B43AD078}"/>
              </a:ext>
            </a:extLst>
          </p:cNvPr>
          <p:cNvSpPr/>
          <p:nvPr/>
        </p:nvSpPr>
        <p:spPr>
          <a:xfrm>
            <a:off x="9286876" y="1757361"/>
            <a:ext cx="2544366" cy="4524375"/>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lvl="0" algn="ctr">
              <a:spcAft>
                <a:spcPts val="800"/>
              </a:spcAft>
              <a:tabLst>
                <a:tab pos="630555" algn="l"/>
              </a:tabLst>
            </a:pPr>
            <a:r>
              <a:rPr lang="en-GB" b="1"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Communication and collaboration tools</a:t>
            </a:r>
          </a:p>
          <a:p>
            <a:pPr lvl="0" algn="ctr">
              <a:spcAft>
                <a:spcPts val="800"/>
              </a:spcAft>
              <a:tabLst>
                <a:tab pos="630555" algn="l"/>
              </a:tabLst>
            </a:pPr>
            <a:r>
              <a:rPr lang="en-GB"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Present day workers suffer of the lack of communication during the pandemic. That’s why they prefer newer communication and collaboration tools specifically instant messaging as compared to “traditional” tools like e-mail.</a:t>
            </a:r>
            <a:endParaRPr lang="ru-UA"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gn="ctr"/>
            <a:endParaRPr lang="ru-UA" dirty="0"/>
          </a:p>
        </p:txBody>
      </p:sp>
    </p:spTree>
    <p:extLst>
      <p:ext uri="{BB962C8B-B14F-4D97-AF65-F5344CB8AC3E}">
        <p14:creationId xmlns:p14="http://schemas.microsoft.com/office/powerpoint/2010/main" val="2025576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CCFEA011-A3B4-4CD7-94BB-6E1DD6BCEDE2}"/>
              </a:ext>
            </a:extLst>
          </p:cNvPr>
          <p:cNvSpPr>
            <a:spLocks noGrp="1"/>
          </p:cNvSpPr>
          <p:nvPr>
            <p:ph idx="1"/>
          </p:nvPr>
        </p:nvSpPr>
        <p:spPr>
          <a:xfrm>
            <a:off x="838200" y="514350"/>
            <a:ext cx="10515600" cy="5662613"/>
          </a:xfrm>
        </p:spPr>
        <p:txBody>
          <a:bodyPr>
            <a:normAutofit/>
          </a:bodyPr>
          <a:lstStyle/>
          <a:p>
            <a:pPr algn="just">
              <a:lnSpc>
                <a:spcPct val="107000"/>
              </a:lnSpc>
              <a:spcAft>
                <a:spcPts val="800"/>
              </a:spcAft>
            </a:pPr>
            <a:r>
              <a:rPr lang="en-GB" sz="2000" dirty="0"/>
              <a:t>So today according to a new business conditions companies try to modernise and automate their business as much as possible. It means to make business easier for yourself, i.e., first, to improve its management, which in turn gives the opportunity to develop new ideas, to realise them and profit directly from it. It can be argued that digital technologies will be even more widely used for enterprise work. Devising digital workplace strategies and budgeting for them is the best evidence of this trend. In addition, the development of the digital workplace is influenced by employees' decision to set up their work processes remotely, beyond conventional workgroups. It changes the usual organisational structure, the model of personnel management, functions of control, planning and distribution of tasks.</a:t>
            </a:r>
            <a:endParaRPr lang="ru-UA" sz="2000" dirty="0"/>
          </a:p>
          <a:p>
            <a:pPr algn="just">
              <a:lnSpc>
                <a:spcPct val="107000"/>
              </a:lnSpc>
              <a:spcAft>
                <a:spcPts val="800"/>
              </a:spcAft>
            </a:pPr>
            <a:r>
              <a:rPr lang="en-GB" sz="2000" dirty="0"/>
              <a:t>It should be understood that it is not enough to simply give an employee the tools they need to work. It is essential to find out where the weaknesses in doing remote work are, what to improve, and where to stop. One has to learn how to coordinate the technological capabilities and the abilities of a remote employee in order to ensure that the digital workplace is measurable and that the requirements for it are justified.</a:t>
            </a:r>
            <a:endParaRPr lang="ru-UA" sz="2000" dirty="0"/>
          </a:p>
        </p:txBody>
      </p:sp>
    </p:spTree>
    <p:extLst>
      <p:ext uri="{BB962C8B-B14F-4D97-AF65-F5344CB8AC3E}">
        <p14:creationId xmlns:p14="http://schemas.microsoft.com/office/powerpoint/2010/main" val="126118024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794</Words>
  <Application>Microsoft Office PowerPoint</Application>
  <PresentationFormat>Широкоэкранный</PresentationFormat>
  <Paragraphs>25</Paragraphs>
  <Slides>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5</vt:i4>
      </vt:variant>
    </vt:vector>
  </HeadingPairs>
  <TitlesOfParts>
    <vt:vector size="9" baseType="lpstr">
      <vt:lpstr>Arial</vt:lpstr>
      <vt:lpstr>Calibri</vt:lpstr>
      <vt:lpstr>Calibri Light</vt:lpstr>
      <vt:lpstr>Тема Office</vt:lpstr>
      <vt:lpstr>Digital Workplace Benefits in the conditions of the COVID-19 pandemic</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Methodology of the Evaluation of the Workplace Digitalisation level</dc:title>
  <dc:creator>dariya doroshkevych</dc:creator>
  <cp:lastModifiedBy>dariya doroshkevych</cp:lastModifiedBy>
  <cp:revision>8</cp:revision>
  <dcterms:created xsi:type="dcterms:W3CDTF">2021-04-08T09:22:27Z</dcterms:created>
  <dcterms:modified xsi:type="dcterms:W3CDTF">2021-04-08T11:13:05Z</dcterms:modified>
</cp:coreProperties>
</file>